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1070" r:id="rId2"/>
    <p:sldId id="1110" r:id="rId3"/>
    <p:sldId id="1111" r:id="rId4"/>
    <p:sldId id="1114" r:id="rId5"/>
    <p:sldId id="1116" r:id="rId6"/>
    <p:sldId id="1117" r:id="rId7"/>
    <p:sldId id="1106" r:id="rId8"/>
    <p:sldId id="1080" r:id="rId9"/>
    <p:sldId id="1103" r:id="rId10"/>
    <p:sldId id="1108" r:id="rId11"/>
    <p:sldId id="1127" r:id="rId12"/>
    <p:sldId id="1121" r:id="rId13"/>
    <p:sldId id="1082" r:id="rId14"/>
    <p:sldId id="112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93" autoAdjust="0"/>
    <p:restoredTop sz="94658" autoAdjust="0"/>
  </p:normalViewPr>
  <p:slideViewPr>
    <p:cSldViewPr snapToGrid="0" snapToObjects="1">
      <p:cViewPr varScale="1">
        <p:scale>
          <a:sx n="120" d="100"/>
          <a:sy n="120" d="100"/>
        </p:scale>
        <p:origin x="12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E85A5-8437-C145-914F-2E6EF441D893}" type="datetimeFigureOut">
              <a:rPr lang="en-US" smtClean="0"/>
              <a:t>3/26/25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CA78D-F60B-1141-8220-657486A04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1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328F1-DA68-A675-36CB-D89402B6A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FB3E45-3A8B-FFC8-D4A1-35518AFB31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F90D5F-8BEE-1632-9A8C-7B320A8D6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this slide we compare halo formation with AMR, without, and with the Campos Pinto et al. reference solution.  The phase spaces are only slightly different.  The AMR simulation took ¼ of the time of the uniform simulation.    We achieve similar results to the published reference solution for comparable resolutions – about the same timestep and about the same spatial resolution (LTPIC : particles have velocity width given by 4 degrees of freedom; our panels have 4 points)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1CDB7-B29C-02D4-5680-68A13B373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022EA-BA89-7A40-8F3F-EB20688689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9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9FB9-3617-164F-910B-A077D3CF329A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D787-C6E1-6342-8C88-4785D1DE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9FB9-3617-164F-910B-A077D3CF329A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D787-C6E1-6342-8C88-4785D1DE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53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9FB9-3617-164F-910B-A077D3CF329A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D787-C6E1-6342-8C88-4785D1DE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1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9FB9-3617-164F-910B-A077D3CF329A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D787-C6E1-6342-8C88-4785D1DE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9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9FB9-3617-164F-910B-A077D3CF329A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D787-C6E1-6342-8C88-4785D1DE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1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9FB9-3617-164F-910B-A077D3CF329A}" type="datetimeFigureOut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D787-C6E1-6342-8C88-4785D1DE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59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9FB9-3617-164F-910B-A077D3CF329A}" type="datetimeFigureOut">
              <a:rPr lang="en-US" smtClean="0"/>
              <a:t>3/26/25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D787-C6E1-6342-8C88-4785D1DE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23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9FB9-3617-164F-910B-A077D3CF329A}" type="datetimeFigureOut">
              <a:rPr lang="en-US" smtClean="0"/>
              <a:t>3/26/25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D787-C6E1-6342-8C88-4785D1DE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19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9FB9-3617-164F-910B-A077D3CF329A}" type="datetimeFigureOut">
              <a:rPr lang="en-US" smtClean="0"/>
              <a:t>3/26/25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D787-C6E1-6342-8C88-4785D1DE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6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9FB9-3617-164F-910B-A077D3CF329A}" type="datetimeFigureOut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D787-C6E1-6342-8C88-4785D1DE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61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9FB9-3617-164F-910B-A077D3CF329A}" type="datetimeFigureOut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D787-C6E1-6342-8C88-4785D1DE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78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B9FB9-3617-164F-910B-A077D3CF329A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DD787-C6E1-6342-8C88-4785D1DE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7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microsoft.com/office/2007/relationships/media" Target="../media/media5.mp4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796B9-BC34-BF27-8017-F3AD83FBB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57"/>
            <a:ext cx="9144000" cy="7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42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4FC6E0-4622-AFD4-2D08-39FE6AB8EAF9}"/>
              </a:ext>
            </a:extLst>
          </p:cNvPr>
          <p:cNvSpPr txBox="1"/>
          <p:nvPr/>
        </p:nvSpPr>
        <p:spPr>
          <a:xfrm>
            <a:off x="605597" y="375965"/>
            <a:ext cx="75145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example 2 : strong Landau damping</a:t>
            </a:r>
            <a:endParaRPr lang="en-US" sz="2800" dirty="0"/>
          </a:p>
          <a:p>
            <a:endParaRPr lang="en-US" dirty="0"/>
          </a:p>
        </p:txBody>
      </p:sp>
      <p:pic>
        <p:nvPicPr>
          <p:cNvPr id="6" name="strong_landau_damping">
            <a:hlinkClick r:id="" action="ppaction://media"/>
            <a:extLst>
              <a:ext uri="{FF2B5EF4-FFF2-40B4-BE49-F238E27FC236}">
                <a16:creationId xmlns:a16="http://schemas.microsoft.com/office/drawing/2014/main" id="{2E64AF61-09D7-6DC5-593D-F75AC8A11C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85" y="2753677"/>
            <a:ext cx="4782177" cy="3586633"/>
          </a:xfrm>
          <a:prstGeom prst="rect">
            <a:avLst/>
          </a:prstGeom>
        </p:spPr>
      </p:pic>
      <p:pic>
        <p:nvPicPr>
          <p:cNvPr id="7" name="strong_landau_damping_mesh_refinement">
            <a:hlinkClick r:id="" action="ppaction://media"/>
            <a:extLst>
              <a:ext uri="{FF2B5EF4-FFF2-40B4-BE49-F238E27FC236}">
                <a16:creationId xmlns:a16="http://schemas.microsoft.com/office/drawing/2014/main" id="{22E46685-8BB3-9B4D-97E4-0FC3B6E0EE7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7101" y="2875656"/>
            <a:ext cx="4456899" cy="33426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17BCB1-6F62-D679-75B3-FFC79EEE76F2}"/>
              </a:ext>
            </a:extLst>
          </p:cNvPr>
          <p:cNvSpPr txBox="1"/>
          <p:nvPr/>
        </p:nvSpPr>
        <p:spPr>
          <a:xfrm>
            <a:off x="931450" y="2384345"/>
            <a:ext cx="278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pdf in phase space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1F237-5C4C-CC84-FE3C-56EBFA503611}"/>
              </a:ext>
            </a:extLst>
          </p:cNvPr>
          <p:cNvSpPr txBox="1"/>
          <p:nvPr/>
        </p:nvSpPr>
        <p:spPr>
          <a:xfrm>
            <a:off x="5376014" y="2384345"/>
            <a:ext cx="2543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adaptively refined panels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95FB8B-7878-2ADD-ED74-B18672EE91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4" y="1185359"/>
            <a:ext cx="5588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7284F-D2EC-E099-826E-D1734BF64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alo_phase_space.mp4" descr="halo_phase_space.mp4">
            <a:hlinkClick r:id="" action="ppaction://media"/>
            <a:extLst>
              <a:ext uri="{FF2B5EF4-FFF2-40B4-BE49-F238E27FC236}">
                <a16:creationId xmlns:a16="http://schemas.microsoft.com/office/drawing/2014/main" id="{A9A9331F-E9CB-44CC-7A6F-1269E2D3182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490" y="2923820"/>
            <a:ext cx="4628444" cy="3471333"/>
          </a:xfrm>
        </p:spPr>
      </p:pic>
      <p:pic>
        <p:nvPicPr>
          <p:cNvPr id="8" name="halo_xlevel.mp4" descr="halo_xlevel.mp4">
            <a:hlinkClick r:id="" action="ppaction://media"/>
            <a:extLst>
              <a:ext uri="{FF2B5EF4-FFF2-40B4-BE49-F238E27FC236}">
                <a16:creationId xmlns:a16="http://schemas.microsoft.com/office/drawing/2014/main" id="{ABAF40A8-7C18-5E41-16E6-140F9518F543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23003" y="2925265"/>
            <a:ext cx="4611466" cy="34586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78B70C-DEFA-7B84-D8DE-626B61891B5C}"/>
              </a:ext>
            </a:extLst>
          </p:cNvPr>
          <p:cNvSpPr txBox="1"/>
          <p:nvPr/>
        </p:nvSpPr>
        <p:spPr>
          <a:xfrm>
            <a:off x="405396" y="241198"/>
            <a:ext cx="6452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example 3 : ion beam in a focusing channel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9DEBAC-0DEF-ED65-BB6C-6E34BDA83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-333445"/>
            <a:ext cx="8820328" cy="681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39FEF-FE78-CD6D-9DAD-39B7E3AB8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56176F4-D00B-84A2-8DBD-8EB559AB0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639" y="2002291"/>
            <a:ext cx="2968625" cy="2587116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55BC8E-C25C-4445-2BEB-933492B31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431" y="2009517"/>
            <a:ext cx="3335201" cy="2614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92A8E2-FF69-8667-12E0-3B53F28512A5}"/>
              </a:ext>
            </a:extLst>
          </p:cNvPr>
          <p:cNvSpPr txBox="1"/>
          <p:nvPr/>
        </p:nvSpPr>
        <p:spPr>
          <a:xfrm>
            <a:off x="6631020" y="1117472"/>
            <a:ext cx="251298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LTPIC </a:t>
            </a:r>
          </a:p>
          <a:p>
            <a:r>
              <a:rPr lang="en-US" dirty="0"/>
              <a:t>Campos Pinto et al 2014</a:t>
            </a:r>
          </a:p>
          <a:p>
            <a:r>
              <a:rPr lang="en-US" dirty="0"/>
              <a:t>N = 512 x 512</a:t>
            </a:r>
          </a:p>
          <a:p>
            <a:endParaRPr lang="en-US" sz="1350" dirty="0"/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DF346D-50DA-DAC5-429B-A5232B93B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208" y="1957252"/>
            <a:ext cx="3335201" cy="2632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4FA38A-491F-5DF4-1FA6-7B282646F836}"/>
              </a:ext>
            </a:extLst>
          </p:cNvPr>
          <p:cNvSpPr txBox="1"/>
          <p:nvPr/>
        </p:nvSpPr>
        <p:spPr>
          <a:xfrm>
            <a:off x="3801339" y="1117472"/>
            <a:ext cx="2041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uniform</a:t>
            </a:r>
          </a:p>
          <a:p>
            <a:r>
              <a:rPr lang="en-US" dirty="0"/>
              <a:t>N = 1024 x 1024 </a:t>
            </a:r>
          </a:p>
          <a:p>
            <a:r>
              <a:rPr lang="en-US" dirty="0"/>
              <a:t>1042 s on GPU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1181E9-135E-62A5-7154-9EB48D31778D}"/>
                  </a:ext>
                </a:extLst>
              </p:cNvPr>
              <p:cNvSpPr txBox="1"/>
              <p:nvPr/>
            </p:nvSpPr>
            <p:spPr>
              <a:xfrm>
                <a:off x="372984" y="1117472"/>
                <a:ext cx="26404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8 </m:t>
                    </m:r>
                    <m:r>
                      <m:rPr>
                        <m:nor/>
                      </m:rPr>
                      <a:rPr lang="en-US"/>
                      <m:t>x</m:t>
                    </m:r>
                    <m:r>
                      <m:rPr>
                        <m:nor/>
                      </m:rPr>
                      <a:rPr lang="en-US"/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7 AMR levels</a:t>
                </a:r>
              </a:p>
              <a:p>
                <a:r>
                  <a:rPr lang="en-US" dirty="0"/>
                  <a:t>final N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311,000</a:t>
                </a:r>
              </a:p>
              <a:p>
                <a:r>
                  <a:rPr lang="en-US" dirty="0"/>
                  <a:t>245 s on GPU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2721D2-2F0D-8E40-B7CE-349C97FB6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84" y="1117472"/>
                <a:ext cx="2640465" cy="923330"/>
              </a:xfrm>
              <a:prstGeom prst="rect">
                <a:avLst/>
              </a:prstGeom>
              <a:blipFill>
                <a:blip r:embed="rId6"/>
                <a:stretch>
                  <a:fillRect l="-1914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EE2B610-0954-6ACE-DC92-603B1D0E868E}"/>
              </a:ext>
            </a:extLst>
          </p:cNvPr>
          <p:cNvSpPr txBox="1"/>
          <p:nvPr/>
        </p:nvSpPr>
        <p:spPr>
          <a:xfrm>
            <a:off x="1" y="2361806"/>
            <a:ext cx="372984" cy="18037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61719-F8E3-3FDD-2369-8C36252EFF01}"/>
              </a:ext>
            </a:extLst>
          </p:cNvPr>
          <p:cNvSpPr txBox="1"/>
          <p:nvPr/>
        </p:nvSpPr>
        <p:spPr>
          <a:xfrm>
            <a:off x="3194184" y="2248551"/>
            <a:ext cx="372984" cy="18037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562BA-645B-1AAF-E897-195FD060D0E9}"/>
              </a:ext>
            </a:extLst>
          </p:cNvPr>
          <p:cNvSpPr txBox="1"/>
          <p:nvPr/>
        </p:nvSpPr>
        <p:spPr>
          <a:xfrm>
            <a:off x="6388699" y="2040802"/>
            <a:ext cx="192360" cy="2327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822FE9-1669-584F-0C6F-B9BB0EC911CA}"/>
              </a:ext>
            </a:extLst>
          </p:cNvPr>
          <p:cNvSpPr txBox="1"/>
          <p:nvPr/>
        </p:nvSpPr>
        <p:spPr>
          <a:xfrm>
            <a:off x="408826" y="249012"/>
            <a:ext cx="84671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example 3 : ion beam in a focusing channel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782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AD8A44-516B-C5FC-DF11-377CA2519EAD}"/>
              </a:ext>
            </a:extLst>
          </p:cNvPr>
          <p:cNvSpPr txBox="1"/>
          <p:nvPr/>
        </p:nvSpPr>
        <p:spPr>
          <a:xfrm>
            <a:off x="347615" y="114304"/>
            <a:ext cx="273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</a:rPr>
              <a:t>collaborators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EF3C6-0066-57F1-B842-8F35927083BD}"/>
              </a:ext>
            </a:extLst>
          </p:cNvPr>
          <p:cNvSpPr txBox="1"/>
          <p:nvPr/>
        </p:nvSpPr>
        <p:spPr>
          <a:xfrm>
            <a:off x="3627326" y="721016"/>
            <a:ext cx="315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Alexander Thomas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2B07-1BBC-7ADE-2BB1-3CDFCEFD1E1C}"/>
              </a:ext>
            </a:extLst>
          </p:cNvPr>
          <p:cNvSpPr txBox="1"/>
          <p:nvPr/>
        </p:nvSpPr>
        <p:spPr>
          <a:xfrm>
            <a:off x="852965" y="737476"/>
            <a:ext cx="2006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Ryan Sandberg</a:t>
            </a:r>
          </a:p>
        </p:txBody>
      </p:sp>
      <p:pic>
        <p:nvPicPr>
          <p:cNvPr id="8" name="Picture 7" descr="A close-up of a person&#10;&#10;Description automatically generated">
            <a:extLst>
              <a:ext uri="{FF2B5EF4-FFF2-40B4-BE49-F238E27FC236}">
                <a16:creationId xmlns:a16="http://schemas.microsoft.com/office/drawing/2014/main" id="{A96F12C8-27E6-E9B5-DDA3-3D962F4CE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291" y="1212483"/>
            <a:ext cx="1759513" cy="2474919"/>
          </a:xfrm>
          <a:prstGeom prst="rect">
            <a:avLst/>
          </a:prstGeom>
        </p:spPr>
      </p:pic>
      <p:pic>
        <p:nvPicPr>
          <p:cNvPr id="10" name="Picture 9" descr="A person in a suit smiling&#10;&#10;Description automatically generated">
            <a:extLst>
              <a:ext uri="{FF2B5EF4-FFF2-40B4-BE49-F238E27FC236}">
                <a16:creationId xmlns:a16="http://schemas.microsoft.com/office/drawing/2014/main" id="{BBA924AB-0EEF-1F5B-4050-7DC269225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0241" y="1212484"/>
            <a:ext cx="1833838" cy="2445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914F32-AC16-053B-BA32-CEB8B3E3C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4276397"/>
            <a:ext cx="1589900" cy="21198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4835E4-0A71-4E59-718B-28CAFD6DE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4351295"/>
            <a:ext cx="1418949" cy="2125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B53E26-BF36-AE33-9628-9AA02BCBC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159" y="4356696"/>
            <a:ext cx="1649868" cy="21198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33A3E9-42D7-FC85-ABCD-EC529DAA0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582" y="4356696"/>
            <a:ext cx="1404413" cy="21198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43AC50-DE75-829C-7360-9B50F6E244B8}"/>
              </a:ext>
            </a:extLst>
          </p:cNvPr>
          <p:cNvSpPr txBox="1"/>
          <p:nvPr/>
        </p:nvSpPr>
        <p:spPr>
          <a:xfrm flipH="1">
            <a:off x="4678990" y="3876287"/>
            <a:ext cx="1814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Nathan Vaughn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E8BC67-B66D-E6F5-D742-7808114D7F96}"/>
              </a:ext>
            </a:extLst>
          </p:cNvPr>
          <p:cNvSpPr txBox="1"/>
          <p:nvPr/>
        </p:nvSpPr>
        <p:spPr>
          <a:xfrm flipH="1">
            <a:off x="6738173" y="3876287"/>
            <a:ext cx="2001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Leighton Wilson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D59F5D-18DA-CFB9-10CE-EBF2A8DBE743}"/>
              </a:ext>
            </a:extLst>
          </p:cNvPr>
          <p:cNvSpPr txBox="1"/>
          <p:nvPr/>
        </p:nvSpPr>
        <p:spPr>
          <a:xfrm flipH="1">
            <a:off x="2517589" y="3876287"/>
            <a:ext cx="1969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Svetlana </a:t>
            </a:r>
            <a:r>
              <a:rPr lang="en-US" sz="2000" dirty="0" err="1"/>
              <a:t>Tlupova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4EF89C-0EA7-0442-64BA-9F5E476B0554}"/>
              </a:ext>
            </a:extLst>
          </p:cNvPr>
          <p:cNvSpPr txBox="1"/>
          <p:nvPr/>
        </p:nvSpPr>
        <p:spPr>
          <a:xfrm flipH="1">
            <a:off x="676576" y="3876287"/>
            <a:ext cx="1220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Lei Wang</a:t>
            </a:r>
          </a:p>
        </p:txBody>
      </p:sp>
      <p:pic>
        <p:nvPicPr>
          <p:cNvPr id="2" name="Picture 1" descr="fig_ling_xu.jpg">
            <a:extLst>
              <a:ext uri="{FF2B5EF4-FFF2-40B4-BE49-F238E27FC236}">
                <a16:creationId xmlns:a16="http://schemas.microsoft.com/office/drawing/2014/main" id="{8B74FB49-CE25-EB40-D070-13D54E32C4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85" y="1235619"/>
            <a:ext cx="1680688" cy="2421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DF84E9-D9F2-9DAB-F510-5323BC22EC42}"/>
              </a:ext>
            </a:extLst>
          </p:cNvPr>
          <p:cNvSpPr txBox="1"/>
          <p:nvPr/>
        </p:nvSpPr>
        <p:spPr>
          <a:xfrm flipH="1">
            <a:off x="6942289" y="737476"/>
            <a:ext cx="1220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Ling Xu</a:t>
            </a:r>
          </a:p>
        </p:txBody>
      </p:sp>
    </p:spTree>
    <p:extLst>
      <p:ext uri="{BB962C8B-B14F-4D97-AF65-F5344CB8AC3E}">
        <p14:creationId xmlns:p14="http://schemas.microsoft.com/office/powerpoint/2010/main" val="3098456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E6603-08BB-895A-8F7D-21B8DBC32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37FD07-22B1-D2FF-CF1F-078A81698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909"/>
            <a:ext cx="9144000" cy="7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77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465A8-B017-C1B8-87F2-63C8EE86C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9476B4-DC24-EDE9-0577-2BC094963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908"/>
            <a:ext cx="9144000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66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DC9CC-D152-D286-1322-14E2187E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643DAF-444E-38AE-F35D-74DA60EA0BB8}"/>
              </a:ext>
            </a:extLst>
          </p:cNvPr>
          <p:cNvSpPr txBox="1"/>
          <p:nvPr/>
        </p:nvSpPr>
        <p:spPr>
          <a:xfrm>
            <a:off x="626547" y="401210"/>
            <a:ext cx="4025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</a:rPr>
              <a:t>electric field kernel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0EA725-DF6B-2B54-F29D-F75D0076E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2423160"/>
            <a:ext cx="4313188" cy="3237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1B5A18-FCA3-9B86-90DE-7297444D1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896" y="2388870"/>
            <a:ext cx="4313188" cy="32372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27B621-F7D2-7422-553D-163D9DDB3050}"/>
              </a:ext>
            </a:extLst>
          </p:cNvPr>
          <p:cNvSpPr txBox="1"/>
          <p:nvPr/>
        </p:nvSpPr>
        <p:spPr>
          <a:xfrm>
            <a:off x="1576288" y="1773406"/>
            <a:ext cx="2125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cs typeface="Arial" panose="020B0604020202020204" pitchFamily="34" charset="0"/>
              </a:rPr>
              <a:t>sawtooth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C4376D-C187-3B61-A1E5-F178037A12CD}"/>
              </a:ext>
            </a:extLst>
          </p:cNvPr>
          <p:cNvSpPr txBox="1"/>
          <p:nvPr/>
        </p:nvSpPr>
        <p:spPr>
          <a:xfrm>
            <a:off x="5656342" y="1773405"/>
            <a:ext cx="2125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regularized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5BFF31-CB43-98D1-29B0-78D7AEE14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35" y="1231900"/>
            <a:ext cx="5130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08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7E42D-ED8B-DECD-534E-FE23999A4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EE619-8E06-17E3-C3F1-40CD9FE8A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909"/>
            <a:ext cx="9022788" cy="69721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4ED930-480E-A60F-8800-2C41A64BA169}"/>
              </a:ext>
            </a:extLst>
          </p:cNvPr>
          <p:cNvGrpSpPr/>
          <p:nvPr/>
        </p:nvGrpSpPr>
        <p:grpSpPr>
          <a:xfrm>
            <a:off x="6079175" y="585492"/>
            <a:ext cx="2510752" cy="5528910"/>
            <a:chOff x="8043444" y="585492"/>
            <a:chExt cx="2510752" cy="5528910"/>
          </a:xfrm>
        </p:grpSpPr>
        <p:pic>
          <p:nvPicPr>
            <p:cNvPr id="7" name="Picture 6" descr="Chart, scatter chart&#10;&#10;Description automatically generated">
              <a:extLst>
                <a:ext uri="{FF2B5EF4-FFF2-40B4-BE49-F238E27FC236}">
                  <a16:creationId xmlns:a16="http://schemas.microsoft.com/office/drawing/2014/main" id="{EAD7E8E8-86E3-75AE-FC89-491DDFE77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42885" y="1037218"/>
              <a:ext cx="2019300" cy="2070100"/>
            </a:xfrm>
            <a:prstGeom prst="rect">
              <a:avLst/>
            </a:prstGeom>
          </p:spPr>
        </p:pic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7B5E1A94-B172-C3C2-7FED-9D7763DB7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2085" y="4044302"/>
              <a:ext cx="2070100" cy="20701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C79200-DED4-4B5C-18C4-ED2E8EAD733D}"/>
                </a:ext>
              </a:extLst>
            </p:cNvPr>
            <p:cNvSpPr txBox="1"/>
            <p:nvPr/>
          </p:nvSpPr>
          <p:spPr>
            <a:xfrm>
              <a:off x="8223007" y="585492"/>
              <a:ext cx="20665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uniform panels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61F23B-13B0-578B-4B49-251B46011133}"/>
                </a:ext>
              </a:extLst>
            </p:cNvPr>
            <p:cNvSpPr txBox="1"/>
            <p:nvPr/>
          </p:nvSpPr>
          <p:spPr>
            <a:xfrm>
              <a:off x="8043444" y="3539840"/>
              <a:ext cx="251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adaptively refined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0457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C6A7F-B042-57C7-1B46-EE5ACEFEF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AD9F2-2718-CD85-171A-5A0723560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09"/>
            <a:ext cx="9025247" cy="697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64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1A575-4D2A-68AB-50A3-EDAA07BEC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DEED8C7-CA70-4610-C8B8-61F13460EAB9}"/>
              </a:ext>
            </a:extLst>
          </p:cNvPr>
          <p:cNvSpPr txBox="1"/>
          <p:nvPr/>
        </p:nvSpPr>
        <p:spPr>
          <a:xfrm>
            <a:off x="448921" y="1600800"/>
            <a:ext cx="5951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L2-norm of electric field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1BBAE4-F983-7C07-DEB8-138668ACB3FE}"/>
              </a:ext>
            </a:extLst>
          </p:cNvPr>
          <p:cNvSpPr/>
          <p:nvPr/>
        </p:nvSpPr>
        <p:spPr>
          <a:xfrm>
            <a:off x="1375736" y="4271963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06A5A0-FCD5-505B-E45F-C61FA284EF6D}"/>
              </a:ext>
            </a:extLst>
          </p:cNvPr>
          <p:cNvSpPr/>
          <p:nvPr/>
        </p:nvSpPr>
        <p:spPr>
          <a:xfrm>
            <a:off x="1332871" y="4112187"/>
            <a:ext cx="247023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E0AE33-C046-A91E-2229-5D84FB7FD773}"/>
              </a:ext>
            </a:extLst>
          </p:cNvPr>
          <p:cNvSpPr/>
          <p:nvPr/>
        </p:nvSpPr>
        <p:spPr>
          <a:xfrm>
            <a:off x="1362621" y="4144935"/>
            <a:ext cx="337360" cy="3038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1776AC-489D-341A-0044-71223FF2FF39}"/>
              </a:ext>
            </a:extLst>
          </p:cNvPr>
          <p:cNvSpPr/>
          <p:nvPr/>
        </p:nvSpPr>
        <p:spPr>
          <a:xfrm>
            <a:off x="1332871" y="4213293"/>
            <a:ext cx="295675" cy="248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48E95D-0D87-1EFA-AFAB-63563440F188}"/>
              </a:ext>
            </a:extLst>
          </p:cNvPr>
          <p:cNvSpPr/>
          <p:nvPr/>
        </p:nvSpPr>
        <p:spPr>
          <a:xfrm>
            <a:off x="4263166" y="4209630"/>
            <a:ext cx="295675" cy="248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EC62D3-DA3C-FB4B-A20F-B5184A2C853F}"/>
              </a:ext>
            </a:extLst>
          </p:cNvPr>
          <p:cNvSpPr/>
          <p:nvPr/>
        </p:nvSpPr>
        <p:spPr>
          <a:xfrm>
            <a:off x="7339940" y="4172559"/>
            <a:ext cx="295675" cy="248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C69215-A36D-B04F-14EB-7FF5680008BA}"/>
              </a:ext>
            </a:extLst>
          </p:cNvPr>
          <p:cNvSpPr/>
          <p:nvPr/>
        </p:nvSpPr>
        <p:spPr>
          <a:xfrm>
            <a:off x="7268505" y="4153515"/>
            <a:ext cx="295675" cy="248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2560E9-E6F5-190E-9111-96FB067BF7DE}"/>
              </a:ext>
            </a:extLst>
          </p:cNvPr>
          <p:cNvSpPr txBox="1"/>
          <p:nvPr/>
        </p:nvSpPr>
        <p:spPr>
          <a:xfrm>
            <a:off x="562753" y="150625"/>
            <a:ext cx="75145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example 1 : weak Landau damping</a:t>
            </a:r>
            <a:endParaRPr lang="en-US" sz="2800" dirty="0"/>
          </a:p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335A80-4624-5CBE-E627-5B0597E80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98" y="2122634"/>
            <a:ext cx="7292736" cy="4717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DB7893-73A7-17AB-2A91-1003E45EB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45" y="755708"/>
            <a:ext cx="57277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59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2F0EC-0C8D-5B05-F00F-A8F3B95B1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A9902B-6CAD-6C22-585D-01BCF9B66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6" y="2238449"/>
            <a:ext cx="8843962" cy="42926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CCA64-B853-7436-F55D-428F040616CE}"/>
              </a:ext>
            </a:extLst>
          </p:cNvPr>
          <p:cNvSpPr txBox="1"/>
          <p:nvPr/>
        </p:nvSpPr>
        <p:spPr>
          <a:xfrm>
            <a:off x="1100137" y="2035726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E93586-F293-C776-2C49-F2DAFFBFA0D5}"/>
              </a:ext>
            </a:extLst>
          </p:cNvPr>
          <p:cNvSpPr txBox="1"/>
          <p:nvPr/>
        </p:nvSpPr>
        <p:spPr>
          <a:xfrm>
            <a:off x="4032087" y="2045437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C6FAF-6A31-EC1E-9B36-FC288D51DDC4}"/>
              </a:ext>
            </a:extLst>
          </p:cNvPr>
          <p:cNvSpPr txBox="1"/>
          <p:nvPr/>
        </p:nvSpPr>
        <p:spPr>
          <a:xfrm>
            <a:off x="7011031" y="2055148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3A0E06-F285-00F5-1626-348C4BA77BB4}"/>
              </a:ext>
            </a:extLst>
          </p:cNvPr>
          <p:cNvSpPr/>
          <p:nvPr/>
        </p:nvSpPr>
        <p:spPr>
          <a:xfrm>
            <a:off x="1375736" y="4271963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D8C951-54B7-018A-A504-392EE0339FAF}"/>
              </a:ext>
            </a:extLst>
          </p:cNvPr>
          <p:cNvSpPr/>
          <p:nvPr/>
        </p:nvSpPr>
        <p:spPr>
          <a:xfrm>
            <a:off x="1332871" y="4112187"/>
            <a:ext cx="247023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98E9A6-A3F4-3B6D-C40B-D78C52E8AF36}"/>
              </a:ext>
            </a:extLst>
          </p:cNvPr>
          <p:cNvSpPr/>
          <p:nvPr/>
        </p:nvSpPr>
        <p:spPr>
          <a:xfrm>
            <a:off x="1362621" y="4144935"/>
            <a:ext cx="337360" cy="3038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102B46-5005-A0A1-05F0-A81F34685F37}"/>
              </a:ext>
            </a:extLst>
          </p:cNvPr>
          <p:cNvSpPr/>
          <p:nvPr/>
        </p:nvSpPr>
        <p:spPr>
          <a:xfrm>
            <a:off x="1332871" y="4213293"/>
            <a:ext cx="295675" cy="248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2C2BDA-7EFF-E3A8-7099-8E6AB4A100F4}"/>
              </a:ext>
            </a:extLst>
          </p:cNvPr>
          <p:cNvSpPr/>
          <p:nvPr/>
        </p:nvSpPr>
        <p:spPr>
          <a:xfrm>
            <a:off x="4263166" y="4209630"/>
            <a:ext cx="295675" cy="248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B1962C-9D3A-7ADC-29AC-AEB9827AAE47}"/>
              </a:ext>
            </a:extLst>
          </p:cNvPr>
          <p:cNvSpPr/>
          <p:nvPr/>
        </p:nvSpPr>
        <p:spPr>
          <a:xfrm>
            <a:off x="7339940" y="4172559"/>
            <a:ext cx="295675" cy="248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F76E1F-D66A-6EF4-B96E-1E4DC6C91E1D}"/>
              </a:ext>
            </a:extLst>
          </p:cNvPr>
          <p:cNvSpPr/>
          <p:nvPr/>
        </p:nvSpPr>
        <p:spPr>
          <a:xfrm>
            <a:off x="7268505" y="4153515"/>
            <a:ext cx="295675" cy="248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846FF8-ADAA-3943-1FB1-2591299DE506}"/>
              </a:ext>
            </a:extLst>
          </p:cNvPr>
          <p:cNvSpPr txBox="1"/>
          <p:nvPr/>
        </p:nvSpPr>
        <p:spPr>
          <a:xfrm>
            <a:off x="1047527" y="419891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E35246-BBFF-CD6C-5C1A-4AFE94BEDFA5}"/>
              </a:ext>
            </a:extLst>
          </p:cNvPr>
          <p:cNvSpPr txBox="1"/>
          <p:nvPr/>
        </p:nvSpPr>
        <p:spPr>
          <a:xfrm>
            <a:off x="4054376" y="4198913"/>
            <a:ext cx="7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 = 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CC1378-1C7B-6F1E-9332-A922561B5482}"/>
              </a:ext>
            </a:extLst>
          </p:cNvPr>
          <p:cNvSpPr txBox="1"/>
          <p:nvPr/>
        </p:nvSpPr>
        <p:spPr>
          <a:xfrm>
            <a:off x="6981508" y="4209630"/>
            <a:ext cx="7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 = 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AD0AA0-DA2B-22A7-B42D-0BFD30AA05F9}"/>
              </a:ext>
            </a:extLst>
          </p:cNvPr>
          <p:cNvSpPr txBox="1"/>
          <p:nvPr/>
        </p:nvSpPr>
        <p:spPr>
          <a:xfrm>
            <a:off x="562753" y="150625"/>
            <a:ext cx="75145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example 1 : weak Landau damping</a:t>
            </a:r>
            <a:endParaRPr lang="en-US" sz="28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CF13E8-2F8E-67FD-EF25-8061CA1EC177}"/>
              </a:ext>
            </a:extLst>
          </p:cNvPr>
          <p:cNvSpPr txBox="1"/>
          <p:nvPr/>
        </p:nvSpPr>
        <p:spPr>
          <a:xfrm>
            <a:off x="448921" y="1600800"/>
            <a:ext cx="5951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electron pdf in phase space , deviation from Maxwellian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BC82B9-1891-711D-A6EC-F91E03425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45" y="755708"/>
            <a:ext cx="57277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95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C46B49-1A7E-E9D8-5E66-2E29785F617E}"/>
              </a:ext>
            </a:extLst>
          </p:cNvPr>
          <p:cNvSpPr txBox="1"/>
          <p:nvPr/>
        </p:nvSpPr>
        <p:spPr>
          <a:xfrm>
            <a:off x="562753" y="150625"/>
            <a:ext cx="75145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example 1 : weak Landau damping</a:t>
            </a:r>
            <a:endParaRPr lang="en-US" sz="2800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F4F3C-1390-13E1-1CA4-6C6F0AB4B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84" y="2111436"/>
            <a:ext cx="8560032" cy="4495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4C5AFF-19B2-925F-EF9E-67194ED14FBE}"/>
              </a:ext>
            </a:extLst>
          </p:cNvPr>
          <p:cNvSpPr txBox="1"/>
          <p:nvPr/>
        </p:nvSpPr>
        <p:spPr>
          <a:xfrm>
            <a:off x="448921" y="1600800"/>
            <a:ext cx="5951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slices through deviation from Maxwellian at x=0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0A037F-9DF9-D80C-9371-25145F00B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45" y="755708"/>
            <a:ext cx="57277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25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mc1">
            <a:hlinkClick r:id="" action="ppaction://media"/>
            <a:extLst>
              <a:ext uri="{FF2B5EF4-FFF2-40B4-BE49-F238E27FC236}">
                <a16:creationId xmlns:a16="http://schemas.microsoft.com/office/drawing/2014/main" id="{262D919F-59E4-64CC-1891-78FFC4DB20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654" y="833320"/>
            <a:ext cx="7642692" cy="573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C4CF3C-FF47-C51E-911E-26553E248186}"/>
              </a:ext>
            </a:extLst>
          </p:cNvPr>
          <p:cNvSpPr txBox="1"/>
          <p:nvPr/>
        </p:nvSpPr>
        <p:spPr>
          <a:xfrm>
            <a:off x="562753" y="150625"/>
            <a:ext cx="79562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example 1 : weak Landau damping + time reversal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1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5774</TotalTime>
  <Words>249</Words>
  <Application>Microsoft Macintosh PowerPoint</Application>
  <PresentationFormat>On-screen Show (4:3)</PresentationFormat>
  <Paragraphs>42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Ling</dc:creator>
  <cp:lastModifiedBy>Krasny, Robert</cp:lastModifiedBy>
  <cp:revision>457</cp:revision>
  <dcterms:created xsi:type="dcterms:W3CDTF">2017-11-22T21:44:46Z</dcterms:created>
  <dcterms:modified xsi:type="dcterms:W3CDTF">2025-03-26T22:08:51Z</dcterms:modified>
</cp:coreProperties>
</file>